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3" r:id="rId5"/>
    <p:sldId id="261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840593-B040-4376-9976-7F227C58945C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8820B8-CD0E-46A1-B59F-82D0220DF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C836-59BE-4319-BECB-98071BF9C4E0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33ED-849E-4220-84EA-E3F382CD8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A2666-B9FE-4BD7-8560-20FF3A14C739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4B76-D93C-4C48-8702-16E0358E7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6D78-5D45-4745-888B-1BE2F4049608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45DF9-5DFE-416A-92AC-28D9A06B4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7C41-3FC2-45AD-8B37-F22E324760B2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6EF8-5226-4090-9EAB-C6D46B31C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A4C9-F0DC-4810-95DF-6D0DB6E93F63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71BAA-F1E8-4AC5-894D-B74759C3A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8F61-C1EF-448B-B530-FA4CAD977E0F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3EEE-6EFD-4C20-BC27-EC9B948BC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9DD3-732B-411B-B3BD-164BD6316408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279A-57CC-48C3-9E44-35D062E43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E18B-5D88-48DC-8BDD-E636592C1BCA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8E56-58CC-45A5-9BE7-6D2811ED2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D86E-2C37-4E2E-8CC1-E83E7301B778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49A2-DD34-4499-BEBF-076415B4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9481-E20F-4194-B0AA-7CFCDE1078E0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A4A6-939F-44AC-96F2-E6D121613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222AC61-724E-4C21-A404-81D680B68B08}" type="datetimeFigureOut">
              <a:rPr lang="ru-RU"/>
              <a:pPr>
                <a:defRPr/>
              </a:pPr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6F1442-8B84-4ED7-8342-DBE18DB7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83" r:id="rId7"/>
    <p:sldLayoutId id="2147483682" r:id="rId8"/>
    <p:sldLayoutId id="2147483681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16832"/>
            <a:ext cx="6777318" cy="17319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Основные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/>
              </a:rPr>
              <a:t>направления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русской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/>
              </a:rPr>
              <a:t>литературы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/>
            </a:r>
            <a:b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XVIII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/>
              </a:rPr>
              <a:t>века</a:t>
            </a:r>
            <a:r>
              <a:rPr lang="ru-RU" b="1" dirty="0">
                <a:solidFill>
                  <a:srgbClr val="003073"/>
                </a:solidFill>
                <a:effectLst/>
                <a:latin typeface="arial"/>
              </a:rPr>
              <a:t/>
            </a:r>
            <a:br>
              <a:rPr lang="ru-RU" b="1" dirty="0">
                <a:solidFill>
                  <a:srgbClr val="003073"/>
                </a:solidFill>
                <a:effectLst/>
                <a:latin typeface="arial"/>
              </a:rPr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3716338"/>
            <a:ext cx="383381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908050"/>
            <a:ext cx="7754937" cy="10080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Этапы развития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классицизма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1730-1750- придворно-аристократический</a:t>
            </a:r>
            <a:br>
              <a:rPr lang="ru-RU" sz="3200" dirty="0" smtClean="0"/>
            </a:br>
            <a:r>
              <a:rPr lang="ru-RU" sz="3200" dirty="0" smtClean="0"/>
              <a:t>1760-1780 - просветительский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8" y="1916113"/>
            <a:ext cx="7735887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Жанры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ОДА ЭЛЕГИЯ БАСНЯ ПОЭМА САТИРА ТРАГЕДИЯ КОМЕДИЯ ПОВЕСТЬ РОМАН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4213" y="4076700"/>
            <a:ext cx="7753350" cy="10080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Этапы развития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сентиментализма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dirty="0" smtClean="0"/>
              <a:t>1760-1790- дворянский</a:t>
            </a:r>
            <a:br>
              <a:rPr lang="ru-RU" sz="3200" dirty="0" smtClean="0"/>
            </a:br>
            <a:r>
              <a:rPr lang="ru-RU" sz="3200" dirty="0" smtClean="0"/>
              <a:t>1790-1810 - мещанский</a:t>
            </a:r>
            <a:endParaRPr lang="ru-RU" sz="32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93738" y="4987925"/>
            <a:ext cx="7734300" cy="15001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Жанры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ЭЛЕГИЯ ПОЭМА ОДА ПЬЕСА ПОВЕСТЬ МЕМУАРЫ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РОМАН В ПИСЬМАХ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ДНЕВНИК ПУТЕШЕСТВЕННИКА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476250"/>
            <a:ext cx="6834188" cy="928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Классицизм -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496300" cy="1652587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художественное течение в литературе 17-18 веков, в основе которого  -  признание античного искусства как высокого образца, строгие соблюдения определенных творческих норм и правил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836613" y="1636713"/>
            <a:ext cx="77343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95288" y="3573463"/>
            <a:ext cx="8424862" cy="295116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chemeClr val="accent5">
                    <a:lumMod val="75000"/>
                  </a:schemeClr>
                </a:solidFill>
              </a:rPr>
              <a:t>Общие черты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Культ разума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Главный </a:t>
            </a:r>
            <a:r>
              <a:rPr lang="ru-RU" sz="2400" b="1" dirty="0">
                <a:solidFill>
                  <a:schemeClr val="tx1"/>
                </a:solidFill>
              </a:rPr>
              <a:t>конфликт: борьба чувства и долга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Обращение к общественной и гражданской тематике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Чёткая </a:t>
            </a:r>
            <a:r>
              <a:rPr lang="ru-RU" sz="2400" b="1" dirty="0">
                <a:solidFill>
                  <a:schemeClr val="tx1"/>
                </a:solidFill>
              </a:rPr>
              <a:t>жанровая иерархия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Единства мест, времени, действия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Противопоставление положительных и отрицательных героев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33338"/>
            <a:ext cx="8496300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Выдающиеся представители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Poet Prince Antiokh Kantemir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03738" y="1525146"/>
            <a:ext cx="1981824" cy="2623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8" name="Picture 4" descr="http://az.lib.ru/s/sumarokow_a_p/.photo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2600620" y="3483001"/>
            <a:ext cx="2038669" cy="2616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30" name="Picture 6" descr="http://litlive.ru/images/idoblog/upload/278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r="8899"/>
          <a:stretch/>
        </p:blipFill>
        <p:spPr bwMode="auto">
          <a:xfrm>
            <a:off x="4932040" y="1525146"/>
            <a:ext cx="1911684" cy="261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32" name="Picture 8" descr="http://historydoc.edu.ru/attach.asp?a_no=174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l="7828" r="7190" b="26228"/>
          <a:stretch/>
        </p:blipFill>
        <p:spPr bwMode="auto">
          <a:xfrm>
            <a:off x="5896908" y="3459873"/>
            <a:ext cx="2054749" cy="264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1327150" y="750888"/>
            <a:ext cx="3311525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А.Д. Кантемир</a:t>
            </a:r>
          </a:p>
        </p:txBody>
      </p:sp>
      <p:sp>
        <p:nvSpPr>
          <p:cNvPr id="16391" name="Текст 2"/>
          <p:cNvSpPr txBox="1">
            <a:spLocks/>
          </p:cNvSpPr>
          <p:nvPr/>
        </p:nvSpPr>
        <p:spPr bwMode="auto">
          <a:xfrm>
            <a:off x="5364163" y="765175"/>
            <a:ext cx="33115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В.К. Тредиаковский</a:t>
            </a:r>
          </a:p>
        </p:txBody>
      </p:sp>
      <p:sp>
        <p:nvSpPr>
          <p:cNvPr id="16392" name="Текст 2"/>
          <p:cNvSpPr txBox="1">
            <a:spLocks/>
          </p:cNvSpPr>
          <p:nvPr/>
        </p:nvSpPr>
        <p:spPr bwMode="auto">
          <a:xfrm>
            <a:off x="903288" y="5702300"/>
            <a:ext cx="2463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А.П. Сумароков</a:t>
            </a:r>
          </a:p>
        </p:txBody>
      </p:sp>
      <p:sp>
        <p:nvSpPr>
          <p:cNvPr id="16393" name="Текст 2"/>
          <p:cNvSpPr txBox="1">
            <a:spLocks/>
          </p:cNvSpPr>
          <p:nvPr/>
        </p:nvSpPr>
        <p:spPr bwMode="auto">
          <a:xfrm>
            <a:off x="4638675" y="5662613"/>
            <a:ext cx="33131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Я.Б. Княжнин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814388"/>
            <a:ext cx="7769225" cy="1584325"/>
          </a:xfrm>
        </p:spPr>
        <p:txBody>
          <a:bodyPr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Наиболее яркие представители русского классицизма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02" name="Picture 6" descr="http://900igr.net/datai/istorija/Iskusstvo-18-veka/0010-010-Pisateli-XVIII-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491879" y="3657436"/>
            <a:ext cx="2143513" cy="2775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4" name="Picture 8" descr="http://vernadsky.name/wp-content/uploads/2013/01/lomonoso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5625" r="6065"/>
          <a:stretch/>
        </p:blipFill>
        <p:spPr bwMode="auto">
          <a:xfrm>
            <a:off x="1115616" y="3657437"/>
            <a:ext cx="1972491" cy="277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106" name="Picture 10" descr="http://www.etoretro.ru/data/media/4761/13558613113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/>
              <a:ext uri="{28A0092B-C50C-407E-A947-70E740481C1C}"/>
            </a:extLst>
          </a:blip>
          <a:srcRect l="13899" t="4644" r="12773" b="24873"/>
          <a:stretch/>
        </p:blipFill>
        <p:spPr bwMode="auto">
          <a:xfrm>
            <a:off x="6012160" y="3657437"/>
            <a:ext cx="2024743" cy="2775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7413" name="Текст 2"/>
          <p:cNvSpPr txBox="1">
            <a:spLocks/>
          </p:cNvSpPr>
          <p:nvPr/>
        </p:nvSpPr>
        <p:spPr bwMode="auto">
          <a:xfrm>
            <a:off x="696913" y="2565400"/>
            <a:ext cx="28098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М.В. Ломоносов</a:t>
            </a:r>
          </a:p>
        </p:txBody>
      </p:sp>
      <p:sp>
        <p:nvSpPr>
          <p:cNvPr id="17414" name="Текст 2"/>
          <p:cNvSpPr txBox="1">
            <a:spLocks/>
          </p:cNvSpPr>
          <p:nvPr/>
        </p:nvSpPr>
        <p:spPr bwMode="auto">
          <a:xfrm>
            <a:off x="3276600" y="2565400"/>
            <a:ext cx="2590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Г.Р. Державин</a:t>
            </a:r>
          </a:p>
        </p:txBody>
      </p:sp>
      <p:sp>
        <p:nvSpPr>
          <p:cNvPr id="17415" name="Текст 2"/>
          <p:cNvSpPr txBox="1">
            <a:spLocks/>
          </p:cNvSpPr>
          <p:nvPr/>
        </p:nvSpPr>
        <p:spPr bwMode="auto">
          <a:xfrm>
            <a:off x="5800725" y="2586038"/>
            <a:ext cx="2447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400" b="1">
                <a:latin typeface="Times New Roman" pitchFamily="18" charset="0"/>
              </a:rPr>
              <a:t>Д.И. Фонвизин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549275"/>
            <a:ext cx="7754937" cy="6477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Сентиментализм -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4" name="Заголовок 1"/>
          <p:cNvSpPr txBox="1">
            <a:spLocks/>
          </p:cNvSpPr>
          <p:nvPr/>
        </p:nvSpPr>
        <p:spPr bwMode="auto">
          <a:xfrm>
            <a:off x="323850" y="1052513"/>
            <a:ext cx="8496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800" b="1">
                <a:latin typeface="Times New Roman" pitchFamily="18" charset="0"/>
              </a:rPr>
              <a:t>течение в литературе и искусстве второй половины 18 века, отмеченное повышенным интересом </a:t>
            </a:r>
          </a:p>
          <a:p>
            <a:pPr algn="ctr"/>
            <a:r>
              <a:rPr lang="ru-RU" sz="2800" b="1">
                <a:latin typeface="Times New Roman" pitchFamily="18" charset="0"/>
              </a:rPr>
              <a:t>к человеческому чувству, эмоциональному восприятию окружающего мира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708025" y="3284538"/>
            <a:ext cx="7754938" cy="35734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Общие черты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Идеализация патриархального быта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Культ природы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Подчёркнутая субъективность подхода к миру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Культ чувств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Изображение богатого духовного мира людей низших сословий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4924425" y="1941513"/>
            <a:ext cx="3024188" cy="10953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В.А. Жуковский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(раннее творчество)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025525" y="1941513"/>
            <a:ext cx="3313113" cy="777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Н.М. Карамзин</a:t>
            </a:r>
          </a:p>
        </p:txBody>
      </p:sp>
      <p:pic>
        <p:nvPicPr>
          <p:cNvPr id="3076" name="Picture 4" descr="http://www.rulex.ru/portret/30-0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13339"/>
          <a:stretch/>
        </p:blipFill>
        <p:spPr bwMode="auto">
          <a:xfrm>
            <a:off x="1312867" y="3012859"/>
            <a:ext cx="2738051" cy="3384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8" name="Picture 6" descr="Жуковский Василий Андреевич (П.Ф. Соколов с оригинала К.П. Брюллова, акварель, 1837) | Жуковский Василий Андреевич | Русская портретная галере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109802" y="3012859"/>
            <a:ext cx="2652117" cy="3384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747713"/>
            <a:ext cx="8353425" cy="19113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Наиболее яркие 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представители русского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сентиментализма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33338"/>
            <a:ext cx="8496300" cy="1071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Выдающиеся представители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067175" y="841375"/>
            <a:ext cx="3313113" cy="892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В.И. Майков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483" name="Текст 2"/>
          <p:cNvSpPr txBox="1">
            <a:spLocks/>
          </p:cNvSpPr>
          <p:nvPr/>
        </p:nvSpPr>
        <p:spPr bwMode="auto">
          <a:xfrm>
            <a:off x="0" y="811213"/>
            <a:ext cx="33131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М.М. Херасков</a:t>
            </a:r>
          </a:p>
        </p:txBody>
      </p:sp>
      <p:sp>
        <p:nvSpPr>
          <p:cNvPr id="20484" name="Текст 2"/>
          <p:cNvSpPr txBox="1">
            <a:spLocks/>
          </p:cNvSpPr>
          <p:nvPr/>
        </p:nvSpPr>
        <p:spPr bwMode="auto">
          <a:xfrm>
            <a:off x="1844675" y="5735638"/>
            <a:ext cx="2463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И.Ф. Богданович</a:t>
            </a:r>
          </a:p>
        </p:txBody>
      </p:sp>
      <p:sp>
        <p:nvSpPr>
          <p:cNvPr id="20485" name="Текст 2"/>
          <p:cNvSpPr txBox="1">
            <a:spLocks/>
          </p:cNvSpPr>
          <p:nvPr/>
        </p:nvSpPr>
        <p:spPr bwMode="auto">
          <a:xfrm>
            <a:off x="5580063" y="5735638"/>
            <a:ext cx="33131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ru-RU" sz="200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А.Н. Радищев</a:t>
            </a:r>
          </a:p>
        </p:txBody>
      </p:sp>
      <p:pic>
        <p:nvPicPr>
          <p:cNvPr id="2056" name="Picture 8" descr="M Kheraskov by K Gekke 1800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863" r="8287" b="11874"/>
          <a:stretch/>
        </p:blipFill>
        <p:spPr bwMode="auto">
          <a:xfrm>
            <a:off x="2134558" y="1556792"/>
            <a:ext cx="2149409" cy="2606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8" name="Picture 10" descr="Rokotov Portrait of Vasily Mayk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t="6929" b="-6929"/>
          <a:stretch/>
        </p:blipFill>
        <p:spPr bwMode="auto">
          <a:xfrm>
            <a:off x="5924986" y="1556792"/>
            <a:ext cx="2178158" cy="281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6" name="Picture 2" descr="http://upload.wikimedia.org/wikipedia/commons/thumb/e/e1/Radishchev_color.jpg/220px-Radishchev_col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3359" b="5101"/>
          <a:stretch/>
        </p:blipFill>
        <p:spPr bwMode="auto">
          <a:xfrm>
            <a:off x="4979998" y="3651351"/>
            <a:ext cx="2137824" cy="258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7" name="Picture 6" descr="Ипполит Фёдорович Богданови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45377" y="3601125"/>
            <a:ext cx="2132837" cy="2636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256</TotalTime>
  <Words>170</Words>
  <Application>Microsoft Office PowerPoint</Application>
  <PresentationFormat>Экран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Этапы развития классицизма: 1730-1750- придворно-аристократический 1760-1780 - просветительский</vt:lpstr>
      <vt:lpstr>Классицизм -</vt:lpstr>
      <vt:lpstr>Выдающиеся представители</vt:lpstr>
      <vt:lpstr>    Наиболее яркие представители русского классицизма</vt:lpstr>
      <vt:lpstr>Сентиментализм -</vt:lpstr>
      <vt:lpstr>Наиболее яркие представители русского сентиментализма </vt:lpstr>
      <vt:lpstr>Выдающиеся представители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русской литературы  VIII века </dc:title>
  <dc:creator>User</dc:creator>
  <cp:lastModifiedBy>User</cp:lastModifiedBy>
  <cp:revision>21</cp:revision>
  <dcterms:created xsi:type="dcterms:W3CDTF">2013-08-28T03:42:43Z</dcterms:created>
  <dcterms:modified xsi:type="dcterms:W3CDTF">2013-09-29T14:45:03Z</dcterms:modified>
</cp:coreProperties>
</file>